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5" r:id="rId2"/>
    <p:sldId id="266" r:id="rId3"/>
    <p:sldId id="256" r:id="rId4"/>
    <p:sldId id="257" r:id="rId5"/>
    <p:sldId id="258" r:id="rId6"/>
    <p:sldId id="259" r:id="rId7"/>
    <p:sldId id="260" r:id="rId8"/>
    <p:sldId id="261" r:id="rId9"/>
    <p:sldId id="262" r:id="rId10"/>
    <p:sldId id="263" r:id="rId11"/>
  </p:sldIdLst>
  <p:sldSz cx="14630400" cy="8229600"/>
  <p:notesSz cx="8229600" cy="14630400"/>
  <p:embeddedFontLst>
    <p:embeddedFont>
      <p:font typeface="Noto Sans TC" panose="020B0604020202020204" charset="-128"/>
      <p:regular r:id="rId13"/>
    </p:embeddedFont>
    <p:embeddedFont>
      <p:font typeface="Bauhaus 93" panose="04030905020B02020C02" pitchFamily="82" charset="0"/>
      <p:regular r:id="rId14"/>
    </p:embeddedFont>
    <p:embeddedFont>
      <p:font typeface="Forte" panose="03060902040502070203" pitchFamily="66" charset="0"/>
      <p:regular r:id="rId15"/>
    </p:embeddedFont>
    <p:embeddedFont>
      <p:font typeface="Sora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29" d="100"/>
          <a:sy n="29" d="100"/>
        </p:scale>
        <p:origin x="1800"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789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D92CF-C67B-30FA-01D3-58E0870FFDE6}"/>
              </a:ext>
            </a:extLst>
          </p:cNvPr>
          <p:cNvSpPr>
            <a:spLocks noGrp="1"/>
          </p:cNvSpPr>
          <p:nvPr>
            <p:ph type="dt" sz="half" idx="10"/>
          </p:nvPr>
        </p:nvSpPr>
        <p:spPr/>
        <p:txBody>
          <a:bodyPr/>
          <a:lstStyle/>
          <a:p>
            <a:fld id="{124EA274-E6F0-42AE-8467-FAF9E12A3820}" type="datetimeFigureOut">
              <a:rPr lang="en-US" smtClean="0"/>
              <a:t>12/19/2024</a:t>
            </a:fld>
            <a:endParaRPr lang="en-US"/>
          </a:p>
        </p:txBody>
      </p:sp>
      <p:sp>
        <p:nvSpPr>
          <p:cNvPr id="3" name="Footer Placeholder 2">
            <a:extLst>
              <a:ext uri="{FF2B5EF4-FFF2-40B4-BE49-F238E27FC236}">
                <a16:creationId xmlns:a16="http://schemas.microsoft.com/office/drawing/2014/main" id="{9EAFE284-4395-4F9F-ADE2-539CFC9928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B5F58D-1A12-2DA9-5EEB-4B1A0AC33D64}"/>
              </a:ext>
            </a:extLst>
          </p:cNvPr>
          <p:cNvSpPr>
            <a:spLocks noGrp="1"/>
          </p:cNvSpPr>
          <p:nvPr>
            <p:ph type="sldNum" sz="quarter" idx="12"/>
          </p:nvPr>
        </p:nvSpPr>
        <p:spPr/>
        <p:txBody>
          <a:bodyPr/>
          <a:lstStyle/>
          <a:p>
            <a:fld id="{4724F33D-0996-49AE-807A-E40E2BB79136}" type="slidenum">
              <a:rPr lang="en-US" smtClean="0"/>
              <a:t>‹#›</a:t>
            </a:fld>
            <a:endParaRPr lang="en-US"/>
          </a:p>
        </p:txBody>
      </p:sp>
    </p:spTree>
    <p:extLst>
      <p:ext uri="{BB962C8B-B14F-4D97-AF65-F5344CB8AC3E}">
        <p14:creationId xmlns:p14="http://schemas.microsoft.com/office/powerpoint/2010/main" val="1736251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computer chip&#10;&#10;AI-generated content may be incorrect.">
            <a:extLst>
              <a:ext uri="{FF2B5EF4-FFF2-40B4-BE49-F238E27FC236}">
                <a16:creationId xmlns:a16="http://schemas.microsoft.com/office/drawing/2014/main" id="{1FF5AE09-2BF6-8278-F512-E03FF5FA43F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a:off x="0" y="-1"/>
            <a:ext cx="14630400" cy="8229601"/>
          </a:xfrm>
          <a:prstGeom prst="rect">
            <a:avLst/>
          </a:prstGeom>
        </p:spPr>
      </p:pic>
      <p:sp>
        <p:nvSpPr>
          <p:cNvPr id="6" name="TextBox 5">
            <a:extLst>
              <a:ext uri="{FF2B5EF4-FFF2-40B4-BE49-F238E27FC236}">
                <a16:creationId xmlns:a16="http://schemas.microsoft.com/office/drawing/2014/main" id="{CA06BC26-5A93-56A9-3D6F-EEAF969013F2}"/>
              </a:ext>
            </a:extLst>
          </p:cNvPr>
          <p:cNvSpPr txBox="1"/>
          <p:nvPr/>
        </p:nvSpPr>
        <p:spPr>
          <a:xfrm>
            <a:off x="1295400" y="8299465"/>
            <a:ext cx="12039600" cy="1569660"/>
          </a:xfrm>
          <a:prstGeom prst="rect">
            <a:avLst/>
          </a:prstGeom>
          <a:noFill/>
        </p:spPr>
        <p:txBody>
          <a:bodyPr wrap="square" rtlCol="0">
            <a:spAutoFit/>
          </a:bodyPr>
          <a:lstStyle/>
          <a:p>
            <a:pPr algn="ctr"/>
            <a:r>
              <a:rPr lang="en-US" sz="9600" dirty="0">
                <a:solidFill>
                  <a:schemeClr val="bg1"/>
                </a:solidFill>
                <a:latin typeface="Bauhaus 93" panose="04030905020B02020C02" pitchFamily="82" charset="0"/>
              </a:rPr>
              <a:t>Artificial Intelligence</a:t>
            </a:r>
            <a:endParaRPr lang="en-US" sz="7920" dirty="0">
              <a:solidFill>
                <a:schemeClr val="bg1"/>
              </a:solidFill>
              <a:latin typeface="Bauhaus 93" panose="04030905020B02020C02" pitchFamily="82" charset="0"/>
            </a:endParaRPr>
          </a:p>
        </p:txBody>
      </p:sp>
      <p:sp>
        <p:nvSpPr>
          <p:cNvPr id="7" name="TextBox 6">
            <a:extLst>
              <a:ext uri="{FF2B5EF4-FFF2-40B4-BE49-F238E27FC236}">
                <a16:creationId xmlns:a16="http://schemas.microsoft.com/office/drawing/2014/main" id="{08D414B7-EAA9-41BE-0F2F-4DC19EB26F3D}"/>
              </a:ext>
            </a:extLst>
          </p:cNvPr>
          <p:cNvSpPr txBox="1"/>
          <p:nvPr/>
        </p:nvSpPr>
        <p:spPr>
          <a:xfrm>
            <a:off x="2288950" y="9938990"/>
            <a:ext cx="10347468" cy="1348061"/>
          </a:xfrm>
          <a:prstGeom prst="rect">
            <a:avLst/>
          </a:prstGeom>
          <a:noFill/>
        </p:spPr>
        <p:txBody>
          <a:bodyPr wrap="square" rtlCol="0">
            <a:spAutoFit/>
          </a:bodyPr>
          <a:lstStyle/>
          <a:p>
            <a:pPr algn="ctr"/>
            <a:r>
              <a:rPr lang="en-US" sz="3840" dirty="0">
                <a:solidFill>
                  <a:srgbClr val="FFFF99"/>
                </a:solidFill>
                <a:latin typeface="Forte" panose="03060902040502070203" pitchFamily="66" charset="0"/>
              </a:rPr>
              <a:t>Rana Badar </a:t>
            </a:r>
            <a:br>
              <a:rPr lang="en-US" sz="4320" dirty="0">
                <a:solidFill>
                  <a:srgbClr val="FFFF99"/>
                </a:solidFill>
                <a:latin typeface="Forte" panose="03060902040502070203" pitchFamily="66" charset="0"/>
              </a:rPr>
            </a:br>
            <a:r>
              <a:rPr lang="en-US" sz="4320" dirty="0">
                <a:solidFill>
                  <a:srgbClr val="FFFF99"/>
                </a:solidFill>
                <a:latin typeface="Forte" panose="03060902040502070203" pitchFamily="66" charset="0"/>
              </a:rPr>
              <a:t>24-ST-15</a:t>
            </a:r>
          </a:p>
        </p:txBody>
      </p:sp>
    </p:spTree>
    <p:extLst>
      <p:ext uri="{BB962C8B-B14F-4D97-AF65-F5344CB8AC3E}">
        <p14:creationId xmlns:p14="http://schemas.microsoft.com/office/powerpoint/2010/main" val="561404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5" name="Picture 4" descr="A hand holding a computer chip&#10;&#10;AI-generated content may be incorrect.">
            <a:extLst>
              <a:ext uri="{FF2B5EF4-FFF2-40B4-BE49-F238E27FC236}">
                <a16:creationId xmlns:a16="http://schemas.microsoft.com/office/drawing/2014/main" id="{4AEA4D16-0F0C-3B37-B1BA-675EB2C7B88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1"/>
            <a:ext cx="14630400" cy="8229601"/>
          </a:xfrm>
          <a:prstGeom prst="rect">
            <a:avLst/>
          </a:prstGeom>
        </p:spPr>
      </p:pic>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280190" y="322742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Thank You!</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AI is a powerful tool that can be used for good or bad. It's important to be aware of its potential and to use it responsibly.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DB1F-605C-F71C-DAB8-0B716C900E7F}"/>
            </a:ext>
          </a:extLst>
        </p:cNvPr>
        <p:cNvGrpSpPr/>
        <p:nvPr/>
      </p:nvGrpSpPr>
      <p:grpSpPr>
        <a:xfrm>
          <a:off x="0" y="0"/>
          <a:ext cx="0" cy="0"/>
          <a:chOff x="0" y="0"/>
          <a:chExt cx="0" cy="0"/>
        </a:xfrm>
      </p:grpSpPr>
      <p:pic>
        <p:nvPicPr>
          <p:cNvPr id="4" name="Picture 3" descr="A hand holding a computer chip&#10;&#10;AI-generated content may be incorrect.">
            <a:extLst>
              <a:ext uri="{FF2B5EF4-FFF2-40B4-BE49-F238E27FC236}">
                <a16:creationId xmlns:a16="http://schemas.microsoft.com/office/drawing/2014/main" id="{1BC71C98-CBB8-7821-0A39-A9545D6EA6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a:off x="0" y="-1"/>
            <a:ext cx="14630400" cy="8229601"/>
          </a:xfrm>
          <a:prstGeom prst="rect">
            <a:avLst/>
          </a:prstGeom>
        </p:spPr>
      </p:pic>
      <p:sp>
        <p:nvSpPr>
          <p:cNvPr id="6" name="TextBox 5">
            <a:extLst>
              <a:ext uri="{FF2B5EF4-FFF2-40B4-BE49-F238E27FC236}">
                <a16:creationId xmlns:a16="http://schemas.microsoft.com/office/drawing/2014/main" id="{2C01022F-E5AA-7054-AE8C-4FB7CC08C628}"/>
              </a:ext>
            </a:extLst>
          </p:cNvPr>
          <p:cNvSpPr txBox="1"/>
          <p:nvPr/>
        </p:nvSpPr>
        <p:spPr>
          <a:xfrm>
            <a:off x="1430215" y="2418735"/>
            <a:ext cx="12039600" cy="1569660"/>
          </a:xfrm>
          <a:prstGeom prst="rect">
            <a:avLst/>
          </a:prstGeom>
          <a:noFill/>
        </p:spPr>
        <p:txBody>
          <a:bodyPr wrap="square" rtlCol="0">
            <a:spAutoFit/>
          </a:bodyPr>
          <a:lstStyle/>
          <a:p>
            <a:pPr algn="ctr"/>
            <a:r>
              <a:rPr lang="en-US" sz="9600" dirty="0">
                <a:solidFill>
                  <a:schemeClr val="bg1"/>
                </a:solidFill>
                <a:latin typeface="Bauhaus 93" panose="04030905020B02020C02" pitchFamily="82" charset="0"/>
              </a:rPr>
              <a:t>Artificial Intelligence</a:t>
            </a:r>
            <a:endParaRPr lang="en-US" sz="7920" dirty="0">
              <a:solidFill>
                <a:schemeClr val="bg1"/>
              </a:solidFill>
              <a:latin typeface="Bauhaus 93" panose="04030905020B02020C02" pitchFamily="82" charset="0"/>
            </a:endParaRPr>
          </a:p>
        </p:txBody>
      </p:sp>
      <p:sp>
        <p:nvSpPr>
          <p:cNvPr id="7" name="TextBox 6">
            <a:extLst>
              <a:ext uri="{FF2B5EF4-FFF2-40B4-BE49-F238E27FC236}">
                <a16:creationId xmlns:a16="http://schemas.microsoft.com/office/drawing/2014/main" id="{981D7A2C-3CAE-B374-3270-D1EA76F6F70C}"/>
              </a:ext>
            </a:extLst>
          </p:cNvPr>
          <p:cNvSpPr txBox="1"/>
          <p:nvPr/>
        </p:nvSpPr>
        <p:spPr>
          <a:xfrm>
            <a:off x="2288950" y="4222739"/>
            <a:ext cx="10347468" cy="1348061"/>
          </a:xfrm>
          <a:prstGeom prst="rect">
            <a:avLst/>
          </a:prstGeom>
          <a:noFill/>
        </p:spPr>
        <p:txBody>
          <a:bodyPr wrap="square" rtlCol="0">
            <a:spAutoFit/>
          </a:bodyPr>
          <a:lstStyle/>
          <a:p>
            <a:pPr algn="ctr"/>
            <a:r>
              <a:rPr lang="en-US" sz="3840" dirty="0">
                <a:solidFill>
                  <a:srgbClr val="FFFF99"/>
                </a:solidFill>
                <a:latin typeface="Forte" panose="03060902040502070203" pitchFamily="66" charset="0"/>
              </a:rPr>
              <a:t>Rana Badar</a:t>
            </a:r>
            <a:br>
              <a:rPr lang="en-US" sz="4320" dirty="0">
                <a:solidFill>
                  <a:srgbClr val="FFFF99"/>
                </a:solidFill>
                <a:latin typeface="Forte" panose="03060902040502070203" pitchFamily="66" charset="0"/>
              </a:rPr>
            </a:br>
            <a:r>
              <a:rPr lang="en-US" sz="4320" dirty="0">
                <a:solidFill>
                  <a:srgbClr val="FFFF99"/>
                </a:solidFill>
                <a:latin typeface="Forte" panose="03060902040502070203" pitchFamily="66" charset="0"/>
              </a:rPr>
              <a:t>24-ST-15</a:t>
            </a:r>
          </a:p>
        </p:txBody>
      </p:sp>
    </p:spTree>
    <p:extLst>
      <p:ext uri="{BB962C8B-B14F-4D97-AF65-F5344CB8AC3E}">
        <p14:creationId xmlns:p14="http://schemas.microsoft.com/office/powerpoint/2010/main" val="21218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8" name="Picture 7" descr="A hand holding a computer chip&#10;&#10;AI-generated content may be incorrect.">
            <a:extLst>
              <a:ext uri="{FF2B5EF4-FFF2-40B4-BE49-F238E27FC236}">
                <a16:creationId xmlns:a16="http://schemas.microsoft.com/office/drawing/2014/main" id="{EC7BD600-427C-997E-EC30-489A6ADF3B4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1"/>
            <a:ext cx="14630400" cy="8229601"/>
          </a:xfrm>
          <a:prstGeom prst="rect">
            <a:avLst/>
          </a:prstGeom>
        </p:spPr>
      </p:pic>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Artificial Intelligence: A Look at the Future</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Artificial intelligence (AI) is rapidly changing the world. It's important to understand what AI is and how it works. This presentation will explore the basics of AI, its applications, and potential challenges.</a:t>
            </a:r>
            <a:endParaRPr lang="en-US" sz="1750" dirty="0"/>
          </a:p>
        </p:txBody>
      </p:sp>
      <p:sp>
        <p:nvSpPr>
          <p:cNvPr id="7" name="Text 3"/>
          <p:cNvSpPr/>
          <p:nvPr/>
        </p:nvSpPr>
        <p:spPr>
          <a:xfrm>
            <a:off x="1270040" y="5467112"/>
            <a:ext cx="2427684"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0" name="Picture 9" descr="A hand holding a computer chip&#10;&#10;AI-generated content may be incorrect.">
            <a:extLst>
              <a:ext uri="{FF2B5EF4-FFF2-40B4-BE49-F238E27FC236}">
                <a16:creationId xmlns:a16="http://schemas.microsoft.com/office/drawing/2014/main" id="{49AB1203-DFF5-B2F2-F561-D3122B5496E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72000"/>
                    </a14:imgEffect>
                  </a14:imgLayer>
                </a14:imgProps>
              </a:ext>
            </a:extLst>
          </a:blip>
          <a:stretch>
            <a:fillRect/>
          </a:stretch>
        </p:blipFill>
        <p:spPr>
          <a:xfrm>
            <a:off x="0" y="-1"/>
            <a:ext cx="14630400" cy="8229601"/>
          </a:xfrm>
          <a:prstGeom prst="rect">
            <a:avLst/>
          </a:prstGeom>
        </p:spPr>
      </p:pic>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280190" y="221956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What is Artificial Intelligence?</a:t>
            </a:r>
            <a:endParaRPr lang="en-US" sz="4450" dirty="0"/>
          </a:p>
        </p:txBody>
      </p:sp>
      <p:sp>
        <p:nvSpPr>
          <p:cNvPr id="4" name="Shape 1"/>
          <p:cNvSpPr/>
          <p:nvPr/>
        </p:nvSpPr>
        <p:spPr>
          <a:xfrm>
            <a:off x="6280190" y="3977283"/>
            <a:ext cx="3664863" cy="2032754"/>
          </a:xfrm>
          <a:prstGeom prst="roundRect">
            <a:avLst>
              <a:gd name="adj" fmla="val 1674"/>
            </a:avLst>
          </a:prstGeom>
          <a:solidFill>
            <a:srgbClr val="26262B"/>
          </a:solidFill>
          <a:ln/>
        </p:spPr>
      </p:sp>
      <p:sp>
        <p:nvSpPr>
          <p:cNvPr id="5" name="Text 2"/>
          <p:cNvSpPr/>
          <p:nvPr/>
        </p:nvSpPr>
        <p:spPr>
          <a:xfrm>
            <a:off x="6507004" y="420409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Definition</a:t>
            </a:r>
            <a:endParaRPr lang="en-US" sz="2200" dirty="0"/>
          </a:p>
        </p:txBody>
      </p:sp>
      <p:sp>
        <p:nvSpPr>
          <p:cNvPr id="6" name="Text 3"/>
          <p:cNvSpPr/>
          <p:nvPr/>
        </p:nvSpPr>
        <p:spPr>
          <a:xfrm>
            <a:off x="6507004" y="4694515"/>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AI is the ability of a machine to mimic intelligent human behavior.</a:t>
            </a:r>
            <a:endParaRPr lang="en-US" sz="1750" dirty="0"/>
          </a:p>
        </p:txBody>
      </p:sp>
      <p:sp>
        <p:nvSpPr>
          <p:cNvPr id="7" name="Shape 4"/>
          <p:cNvSpPr/>
          <p:nvPr/>
        </p:nvSpPr>
        <p:spPr>
          <a:xfrm>
            <a:off x="10171867" y="3977283"/>
            <a:ext cx="3664863" cy="2032754"/>
          </a:xfrm>
          <a:prstGeom prst="roundRect">
            <a:avLst>
              <a:gd name="adj" fmla="val 1674"/>
            </a:avLst>
          </a:prstGeom>
          <a:solidFill>
            <a:srgbClr val="26262B"/>
          </a:solidFill>
          <a:ln/>
        </p:spPr>
      </p:sp>
      <p:sp>
        <p:nvSpPr>
          <p:cNvPr id="8" name="Text 5"/>
          <p:cNvSpPr/>
          <p:nvPr/>
        </p:nvSpPr>
        <p:spPr>
          <a:xfrm>
            <a:off x="10398681" y="420409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Learning</a:t>
            </a:r>
            <a:endParaRPr lang="en-US" sz="2200" dirty="0"/>
          </a:p>
        </p:txBody>
      </p:sp>
      <p:sp>
        <p:nvSpPr>
          <p:cNvPr id="9" name="Text 6"/>
          <p:cNvSpPr/>
          <p:nvPr/>
        </p:nvSpPr>
        <p:spPr>
          <a:xfrm>
            <a:off x="10398681" y="4694515"/>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AI systems can learn from data and improve their performance over time.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9" name="Picture 8" descr="A hand holding a computer chip&#10;&#10;AI-generated content may be incorrect.">
            <a:extLst>
              <a:ext uri="{FF2B5EF4-FFF2-40B4-BE49-F238E27FC236}">
                <a16:creationId xmlns:a16="http://schemas.microsoft.com/office/drawing/2014/main" id="{774A72F2-872E-4EBE-D972-80F8B5F33DE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1"/>
            <a:ext cx="14630400" cy="8229601"/>
          </a:xfrm>
          <a:prstGeom prst="rect">
            <a:avLst/>
          </a:prstGeom>
        </p:spPr>
      </p:pic>
      <p:sp>
        <p:nvSpPr>
          <p:cNvPr id="2" name="Text 0"/>
          <p:cNvSpPr/>
          <p:nvPr/>
        </p:nvSpPr>
        <p:spPr>
          <a:xfrm>
            <a:off x="793790" y="261937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AI vs. Robots</a:t>
            </a:r>
            <a:endParaRPr lang="en-US" sz="4450" dirty="0"/>
          </a:p>
        </p:txBody>
      </p:sp>
      <p:sp>
        <p:nvSpPr>
          <p:cNvPr id="3" name="Text 1"/>
          <p:cNvSpPr/>
          <p:nvPr/>
        </p:nvSpPr>
        <p:spPr>
          <a:xfrm>
            <a:off x="793790" y="38951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AI</a:t>
            </a:r>
            <a:endParaRPr lang="en-US" sz="2200" dirty="0"/>
          </a:p>
        </p:txBody>
      </p:sp>
      <p:sp>
        <p:nvSpPr>
          <p:cNvPr id="4" name="Text 2"/>
          <p:cNvSpPr/>
          <p:nvPr/>
        </p:nvSpPr>
        <p:spPr>
          <a:xfrm>
            <a:off x="793790" y="447627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Programmed to think and learn.</a:t>
            </a:r>
            <a:endParaRPr lang="en-US" sz="1750" dirty="0"/>
          </a:p>
        </p:txBody>
      </p:sp>
      <p:sp>
        <p:nvSpPr>
          <p:cNvPr id="5" name="Text 3"/>
          <p:cNvSpPr/>
          <p:nvPr/>
        </p:nvSpPr>
        <p:spPr>
          <a:xfrm>
            <a:off x="793790" y="5043249"/>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Capable of social interaction.</a:t>
            </a:r>
            <a:endParaRPr lang="en-US" sz="1750" dirty="0"/>
          </a:p>
        </p:txBody>
      </p:sp>
      <p:sp>
        <p:nvSpPr>
          <p:cNvPr id="6" name="Text 4"/>
          <p:cNvSpPr/>
          <p:nvPr/>
        </p:nvSpPr>
        <p:spPr>
          <a:xfrm>
            <a:off x="7599521" y="389513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Robots</a:t>
            </a:r>
            <a:endParaRPr lang="en-US" sz="2200" dirty="0"/>
          </a:p>
        </p:txBody>
      </p:sp>
      <p:sp>
        <p:nvSpPr>
          <p:cNvPr id="7" name="Text 5"/>
          <p:cNvSpPr/>
          <p:nvPr/>
        </p:nvSpPr>
        <p:spPr>
          <a:xfrm>
            <a:off x="7599521" y="447627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Programmed to perform tasks.</a:t>
            </a:r>
            <a:endParaRPr lang="en-US" sz="1750" dirty="0"/>
          </a:p>
        </p:txBody>
      </p:sp>
      <p:sp>
        <p:nvSpPr>
          <p:cNvPr id="8" name="Text 6"/>
          <p:cNvSpPr/>
          <p:nvPr/>
        </p:nvSpPr>
        <p:spPr>
          <a:xfrm>
            <a:off x="7599521" y="5043249"/>
            <a:ext cx="6244709"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Limited interaction capabilities.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2" name="Picture 11" descr="A hand holding a computer chip&#10;&#10;AI-generated content may be incorrect.">
            <a:extLst>
              <a:ext uri="{FF2B5EF4-FFF2-40B4-BE49-F238E27FC236}">
                <a16:creationId xmlns:a16="http://schemas.microsoft.com/office/drawing/2014/main" id="{EF49E6F7-E509-A2A3-36E9-2301CD0FAD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1"/>
            <a:ext cx="14630400" cy="8229601"/>
          </a:xfrm>
          <a:prstGeom prst="rect">
            <a:avLst/>
          </a:prstGeom>
        </p:spPr>
      </p:pic>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793790" y="250019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Testing Artificial Intelligence</a:t>
            </a:r>
            <a:endParaRPr lang="en-US" sz="4450" dirty="0"/>
          </a:p>
        </p:txBody>
      </p:sp>
      <p:sp>
        <p:nvSpPr>
          <p:cNvPr id="4" name="Shape 1"/>
          <p:cNvSpPr/>
          <p:nvPr/>
        </p:nvSpPr>
        <p:spPr>
          <a:xfrm>
            <a:off x="793790" y="4513064"/>
            <a:ext cx="510302" cy="510302"/>
          </a:xfrm>
          <a:prstGeom prst="roundRect">
            <a:avLst>
              <a:gd name="adj" fmla="val 6667"/>
            </a:avLst>
          </a:prstGeom>
          <a:solidFill>
            <a:srgbClr val="26262B"/>
          </a:solidFill>
          <a:ln/>
        </p:spPr>
      </p:sp>
      <p:sp>
        <p:nvSpPr>
          <p:cNvPr id="5" name="Text 2"/>
          <p:cNvSpPr/>
          <p:nvPr/>
        </p:nvSpPr>
        <p:spPr>
          <a:xfrm>
            <a:off x="976908" y="4598075"/>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6" name="Text 3"/>
          <p:cNvSpPr/>
          <p:nvPr/>
        </p:nvSpPr>
        <p:spPr>
          <a:xfrm>
            <a:off x="1530906" y="45130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Turing Test</a:t>
            </a:r>
            <a:endParaRPr lang="en-US" sz="2200" dirty="0"/>
          </a:p>
        </p:txBody>
      </p:sp>
      <p:sp>
        <p:nvSpPr>
          <p:cNvPr id="7" name="Text 4"/>
          <p:cNvSpPr/>
          <p:nvPr/>
        </p:nvSpPr>
        <p:spPr>
          <a:xfrm>
            <a:off x="1530906" y="5003483"/>
            <a:ext cx="2927747"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Developed by Alan Turing.</a:t>
            </a:r>
            <a:endParaRPr lang="en-US" sz="1750" dirty="0"/>
          </a:p>
        </p:txBody>
      </p:sp>
      <p:sp>
        <p:nvSpPr>
          <p:cNvPr id="8" name="Shape 5"/>
          <p:cNvSpPr/>
          <p:nvPr/>
        </p:nvSpPr>
        <p:spPr>
          <a:xfrm>
            <a:off x="4685467" y="4513064"/>
            <a:ext cx="510302" cy="510302"/>
          </a:xfrm>
          <a:prstGeom prst="roundRect">
            <a:avLst>
              <a:gd name="adj" fmla="val 6667"/>
            </a:avLst>
          </a:prstGeom>
          <a:solidFill>
            <a:srgbClr val="26262B"/>
          </a:solidFill>
          <a:ln/>
        </p:spPr>
      </p:sp>
      <p:sp>
        <p:nvSpPr>
          <p:cNvPr id="9" name="Text 6"/>
          <p:cNvSpPr/>
          <p:nvPr/>
        </p:nvSpPr>
        <p:spPr>
          <a:xfrm>
            <a:off x="4834652" y="4598075"/>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0" name="Text 7"/>
          <p:cNvSpPr/>
          <p:nvPr/>
        </p:nvSpPr>
        <p:spPr>
          <a:xfrm>
            <a:off x="5422583" y="45130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Imitation Game</a:t>
            </a:r>
            <a:endParaRPr lang="en-US" sz="2200" dirty="0"/>
          </a:p>
        </p:txBody>
      </p:sp>
      <p:sp>
        <p:nvSpPr>
          <p:cNvPr id="11" name="Text 8"/>
          <p:cNvSpPr/>
          <p:nvPr/>
        </p:nvSpPr>
        <p:spPr>
          <a:xfrm>
            <a:off x="5422583" y="5003483"/>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Compares AI performance to human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6" name="Picture 15" descr="A hand holding a computer chip&#10;&#10;AI-generated content may be incorrect.">
            <a:extLst>
              <a:ext uri="{FF2B5EF4-FFF2-40B4-BE49-F238E27FC236}">
                <a16:creationId xmlns:a16="http://schemas.microsoft.com/office/drawing/2014/main" id="{FE2D9C0C-FE06-CEE9-563F-BB932E651DC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1"/>
            <a:ext cx="14630400" cy="8229601"/>
          </a:xfrm>
          <a:prstGeom prst="rect">
            <a:avLst/>
          </a:prstGeom>
        </p:spPr>
      </p:pic>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280190" y="88570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Examples of Artificial Intelligence</a:t>
            </a:r>
            <a:endParaRPr lang="en-US" sz="4450" dirty="0"/>
          </a:p>
        </p:txBody>
      </p:sp>
      <p:pic>
        <p:nvPicPr>
          <p:cNvPr id="4" name="Image 1" descr="preencoded.png"/>
          <p:cNvPicPr>
            <a:picLocks noChangeAspect="1"/>
          </p:cNvPicPr>
          <p:nvPr/>
        </p:nvPicPr>
        <p:blipFill>
          <a:blip r:embed="rId6"/>
          <a:stretch>
            <a:fillRect/>
          </a:stretch>
        </p:blipFill>
        <p:spPr>
          <a:xfrm>
            <a:off x="6280190" y="2643426"/>
            <a:ext cx="566976" cy="566976"/>
          </a:xfrm>
          <a:prstGeom prst="rect">
            <a:avLst/>
          </a:prstGeom>
        </p:spPr>
      </p:pic>
      <p:sp>
        <p:nvSpPr>
          <p:cNvPr id="5" name="Text 1"/>
          <p:cNvSpPr/>
          <p:nvPr/>
        </p:nvSpPr>
        <p:spPr>
          <a:xfrm>
            <a:off x="6280190"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CleverBot</a:t>
            </a:r>
            <a:endParaRPr lang="en-US" sz="2200" dirty="0"/>
          </a:p>
        </p:txBody>
      </p:sp>
      <p:sp>
        <p:nvSpPr>
          <p:cNvPr id="6" name="Text 2"/>
          <p:cNvSpPr/>
          <p:nvPr/>
        </p:nvSpPr>
        <p:spPr>
          <a:xfrm>
            <a:off x="6280190" y="3927634"/>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 conversational AI that can hold conversations with humans.</a:t>
            </a:r>
            <a:endParaRPr lang="en-US" sz="1750" dirty="0"/>
          </a:p>
        </p:txBody>
      </p:sp>
      <p:pic>
        <p:nvPicPr>
          <p:cNvPr id="7" name="Image 2" descr="preencoded.png"/>
          <p:cNvPicPr>
            <a:picLocks noChangeAspect="1"/>
          </p:cNvPicPr>
          <p:nvPr/>
        </p:nvPicPr>
        <p:blipFill>
          <a:blip r:embed="rId7"/>
          <a:stretch>
            <a:fillRect/>
          </a:stretch>
        </p:blipFill>
        <p:spPr>
          <a:xfrm>
            <a:off x="10228421" y="2643426"/>
            <a:ext cx="566976" cy="566976"/>
          </a:xfrm>
          <a:prstGeom prst="rect">
            <a:avLst/>
          </a:prstGeom>
        </p:spPr>
      </p:pic>
      <p:sp>
        <p:nvSpPr>
          <p:cNvPr id="8" name="Text 3"/>
          <p:cNvSpPr/>
          <p:nvPr/>
        </p:nvSpPr>
        <p:spPr>
          <a:xfrm>
            <a:off x="10228421"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Autonomous Cars</a:t>
            </a:r>
            <a:endParaRPr lang="en-US" sz="2200" dirty="0"/>
          </a:p>
        </p:txBody>
      </p:sp>
      <p:sp>
        <p:nvSpPr>
          <p:cNvPr id="9" name="Text 4"/>
          <p:cNvSpPr/>
          <p:nvPr/>
        </p:nvSpPr>
        <p:spPr>
          <a:xfrm>
            <a:off x="10228421" y="392763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Vehicles that can drive themselves using AI.</a:t>
            </a:r>
            <a:endParaRPr lang="en-US" sz="1750" dirty="0"/>
          </a:p>
        </p:txBody>
      </p:sp>
      <p:pic>
        <p:nvPicPr>
          <p:cNvPr id="10" name="Image 3" descr="preencoded.png"/>
          <p:cNvPicPr>
            <a:picLocks noChangeAspect="1"/>
          </p:cNvPicPr>
          <p:nvPr/>
        </p:nvPicPr>
        <p:blipFill>
          <a:blip r:embed="rId8"/>
          <a:stretch>
            <a:fillRect/>
          </a:stretch>
        </p:blipFill>
        <p:spPr>
          <a:xfrm>
            <a:off x="6280190" y="5333881"/>
            <a:ext cx="566976" cy="566976"/>
          </a:xfrm>
          <a:prstGeom prst="rect">
            <a:avLst/>
          </a:prstGeom>
        </p:spPr>
      </p:pic>
      <p:sp>
        <p:nvSpPr>
          <p:cNvPr id="11" name="Text 5"/>
          <p:cNvSpPr/>
          <p:nvPr/>
        </p:nvSpPr>
        <p:spPr>
          <a:xfrm>
            <a:off x="6280190" y="61276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Drones</a:t>
            </a:r>
            <a:endParaRPr lang="en-US" sz="2200" dirty="0"/>
          </a:p>
        </p:txBody>
      </p:sp>
      <p:sp>
        <p:nvSpPr>
          <p:cNvPr id="12" name="Text 6"/>
          <p:cNvSpPr/>
          <p:nvPr/>
        </p:nvSpPr>
        <p:spPr>
          <a:xfrm>
            <a:off x="6280190" y="6618089"/>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Unmanned aerial vehicles that can be controlled by AI.</a:t>
            </a:r>
            <a:endParaRPr lang="en-US" sz="1750" dirty="0"/>
          </a:p>
        </p:txBody>
      </p:sp>
      <p:pic>
        <p:nvPicPr>
          <p:cNvPr id="13" name="Image 4" descr="preencoded.png"/>
          <p:cNvPicPr>
            <a:picLocks noChangeAspect="1"/>
          </p:cNvPicPr>
          <p:nvPr/>
        </p:nvPicPr>
        <p:blipFill>
          <a:blip r:embed="rId9"/>
          <a:stretch>
            <a:fillRect/>
          </a:stretch>
        </p:blipFill>
        <p:spPr>
          <a:xfrm>
            <a:off x="10228421" y="5333881"/>
            <a:ext cx="566976" cy="566976"/>
          </a:xfrm>
          <a:prstGeom prst="rect">
            <a:avLst/>
          </a:prstGeom>
        </p:spPr>
      </p:pic>
      <p:sp>
        <p:nvSpPr>
          <p:cNvPr id="14" name="Text 7"/>
          <p:cNvSpPr/>
          <p:nvPr/>
        </p:nvSpPr>
        <p:spPr>
          <a:xfrm>
            <a:off x="10228421" y="61276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Watson</a:t>
            </a:r>
            <a:endParaRPr lang="en-US" sz="2200" dirty="0"/>
          </a:p>
        </p:txBody>
      </p:sp>
      <p:sp>
        <p:nvSpPr>
          <p:cNvPr id="15" name="Text 8"/>
          <p:cNvSpPr/>
          <p:nvPr/>
        </p:nvSpPr>
        <p:spPr>
          <a:xfrm>
            <a:off x="10228421" y="6618089"/>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An AI system that can answer questions and provide insights.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2" name="Picture 21" descr="A hand holding a computer chip&#10;&#10;AI-generated content may be incorrect.">
            <a:extLst>
              <a:ext uri="{FF2B5EF4-FFF2-40B4-BE49-F238E27FC236}">
                <a16:creationId xmlns:a16="http://schemas.microsoft.com/office/drawing/2014/main" id="{AE66F310-0DEC-1311-3DD0-CA04171947E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1"/>
            <a:ext cx="14630400" cy="8229601"/>
          </a:xfrm>
          <a:prstGeom prst="rect">
            <a:avLst/>
          </a:prstGeom>
        </p:spPr>
      </p:pic>
      <p:sp>
        <p:nvSpPr>
          <p:cNvPr id="2" name="Text 0"/>
          <p:cNvSpPr/>
          <p:nvPr/>
        </p:nvSpPr>
        <p:spPr>
          <a:xfrm>
            <a:off x="793790" y="1400294"/>
            <a:ext cx="10175558"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Challenges of Artificial Intelligence</a:t>
            </a:r>
            <a:endParaRPr lang="en-US" sz="4450" dirty="0"/>
          </a:p>
        </p:txBody>
      </p:sp>
      <p:pic>
        <p:nvPicPr>
          <p:cNvPr id="3" name="Image 0" descr="preencoded.png"/>
          <p:cNvPicPr>
            <a:picLocks noChangeAspect="1"/>
          </p:cNvPicPr>
          <p:nvPr/>
        </p:nvPicPr>
        <p:blipFill>
          <a:blip r:embed="rId5"/>
          <a:stretch>
            <a:fillRect/>
          </a:stretch>
        </p:blipFill>
        <p:spPr>
          <a:xfrm>
            <a:off x="3408759" y="2562701"/>
            <a:ext cx="1291233" cy="807958"/>
          </a:xfrm>
          <a:prstGeom prst="rect">
            <a:avLst/>
          </a:prstGeom>
        </p:spPr>
      </p:pic>
      <p:sp>
        <p:nvSpPr>
          <p:cNvPr id="4" name="Text 1"/>
          <p:cNvSpPr/>
          <p:nvPr/>
        </p:nvSpPr>
        <p:spPr>
          <a:xfrm>
            <a:off x="3994428" y="2827020"/>
            <a:ext cx="11989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5" name="Text 2"/>
          <p:cNvSpPr/>
          <p:nvPr/>
        </p:nvSpPr>
        <p:spPr>
          <a:xfrm>
            <a:off x="4926806" y="2789515"/>
            <a:ext cx="1937504"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Job Takeover</a:t>
            </a:r>
            <a:endParaRPr lang="en-US" sz="2200" dirty="0"/>
          </a:p>
        </p:txBody>
      </p:sp>
      <p:sp>
        <p:nvSpPr>
          <p:cNvPr id="6" name="Shape 3"/>
          <p:cNvSpPr/>
          <p:nvPr/>
        </p:nvSpPr>
        <p:spPr>
          <a:xfrm>
            <a:off x="4756666" y="3383756"/>
            <a:ext cx="9023271" cy="15240"/>
          </a:xfrm>
          <a:prstGeom prst="roundRect">
            <a:avLst>
              <a:gd name="adj" fmla="val 223256"/>
            </a:avLst>
          </a:prstGeom>
          <a:solidFill>
            <a:srgbClr val="3F3F44"/>
          </a:solidFill>
          <a:ln/>
        </p:spPr>
      </p:sp>
      <p:pic>
        <p:nvPicPr>
          <p:cNvPr id="7" name="Image 1" descr="preencoded.png"/>
          <p:cNvPicPr>
            <a:picLocks noChangeAspect="1"/>
          </p:cNvPicPr>
          <p:nvPr/>
        </p:nvPicPr>
        <p:blipFill>
          <a:blip r:embed="rId6"/>
          <a:stretch>
            <a:fillRect/>
          </a:stretch>
        </p:blipFill>
        <p:spPr>
          <a:xfrm>
            <a:off x="2763203" y="3427333"/>
            <a:ext cx="2582466" cy="807958"/>
          </a:xfrm>
          <a:prstGeom prst="rect">
            <a:avLst/>
          </a:prstGeom>
        </p:spPr>
      </p:pic>
      <p:sp>
        <p:nvSpPr>
          <p:cNvPr id="8" name="Text 4"/>
          <p:cNvSpPr/>
          <p:nvPr/>
        </p:nvSpPr>
        <p:spPr>
          <a:xfrm>
            <a:off x="3966091" y="3604498"/>
            <a:ext cx="176570"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9" name="Text 5"/>
          <p:cNvSpPr/>
          <p:nvPr/>
        </p:nvSpPr>
        <p:spPr>
          <a:xfrm>
            <a:off x="5572482" y="3654147"/>
            <a:ext cx="121455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Laziness</a:t>
            </a:r>
            <a:endParaRPr lang="en-US" sz="2200" dirty="0"/>
          </a:p>
        </p:txBody>
      </p:sp>
      <p:sp>
        <p:nvSpPr>
          <p:cNvPr id="10" name="Shape 6"/>
          <p:cNvSpPr/>
          <p:nvPr/>
        </p:nvSpPr>
        <p:spPr>
          <a:xfrm>
            <a:off x="5402342" y="4248388"/>
            <a:ext cx="8377595" cy="15240"/>
          </a:xfrm>
          <a:prstGeom prst="roundRect">
            <a:avLst>
              <a:gd name="adj" fmla="val 223256"/>
            </a:avLst>
          </a:prstGeom>
          <a:solidFill>
            <a:srgbClr val="3F3F44"/>
          </a:solidFill>
          <a:ln/>
        </p:spPr>
      </p:sp>
      <p:pic>
        <p:nvPicPr>
          <p:cNvPr id="11" name="Image 2" descr="preencoded.png"/>
          <p:cNvPicPr>
            <a:picLocks noChangeAspect="1"/>
          </p:cNvPicPr>
          <p:nvPr/>
        </p:nvPicPr>
        <p:blipFill>
          <a:blip r:embed="rId7"/>
          <a:stretch>
            <a:fillRect/>
          </a:stretch>
        </p:blipFill>
        <p:spPr>
          <a:xfrm>
            <a:off x="2117527" y="4291965"/>
            <a:ext cx="3873698" cy="807958"/>
          </a:xfrm>
          <a:prstGeom prst="rect">
            <a:avLst/>
          </a:prstGeom>
        </p:spPr>
      </p:pic>
      <p:sp>
        <p:nvSpPr>
          <p:cNvPr id="12" name="Text 7"/>
          <p:cNvSpPr/>
          <p:nvPr/>
        </p:nvSpPr>
        <p:spPr>
          <a:xfrm>
            <a:off x="3966448" y="4469130"/>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3" name="Text 8"/>
          <p:cNvSpPr/>
          <p:nvPr/>
        </p:nvSpPr>
        <p:spPr>
          <a:xfrm>
            <a:off x="6218039" y="4518779"/>
            <a:ext cx="69342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Cost</a:t>
            </a:r>
            <a:endParaRPr lang="en-US" sz="2200" dirty="0"/>
          </a:p>
        </p:txBody>
      </p:sp>
      <p:sp>
        <p:nvSpPr>
          <p:cNvPr id="14" name="Shape 9"/>
          <p:cNvSpPr/>
          <p:nvPr/>
        </p:nvSpPr>
        <p:spPr>
          <a:xfrm>
            <a:off x="6047899" y="5113020"/>
            <a:ext cx="7732038" cy="15240"/>
          </a:xfrm>
          <a:prstGeom prst="roundRect">
            <a:avLst>
              <a:gd name="adj" fmla="val 223256"/>
            </a:avLst>
          </a:prstGeom>
          <a:solidFill>
            <a:srgbClr val="3F3F44"/>
          </a:solidFill>
          <a:ln/>
        </p:spPr>
      </p:sp>
      <p:pic>
        <p:nvPicPr>
          <p:cNvPr id="15" name="Image 3" descr="preencoded.png"/>
          <p:cNvPicPr>
            <a:picLocks noChangeAspect="1"/>
          </p:cNvPicPr>
          <p:nvPr/>
        </p:nvPicPr>
        <p:blipFill>
          <a:blip r:embed="rId8"/>
          <a:stretch>
            <a:fillRect/>
          </a:stretch>
        </p:blipFill>
        <p:spPr>
          <a:xfrm>
            <a:off x="1471970" y="5156597"/>
            <a:ext cx="5164931" cy="807958"/>
          </a:xfrm>
          <a:prstGeom prst="rect">
            <a:avLst/>
          </a:prstGeom>
        </p:spPr>
      </p:pic>
      <p:sp>
        <p:nvSpPr>
          <p:cNvPr id="16" name="Text 10"/>
          <p:cNvSpPr/>
          <p:nvPr/>
        </p:nvSpPr>
        <p:spPr>
          <a:xfrm>
            <a:off x="3961924" y="5333762"/>
            <a:ext cx="184785"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4</a:t>
            </a:r>
            <a:endParaRPr lang="en-US" sz="2200" dirty="0"/>
          </a:p>
        </p:txBody>
      </p:sp>
      <p:sp>
        <p:nvSpPr>
          <p:cNvPr id="17" name="Text 11"/>
          <p:cNvSpPr/>
          <p:nvPr/>
        </p:nvSpPr>
        <p:spPr>
          <a:xfrm>
            <a:off x="6863715" y="5383411"/>
            <a:ext cx="107001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Priority</a:t>
            </a:r>
            <a:endParaRPr lang="en-US" sz="2200" dirty="0"/>
          </a:p>
        </p:txBody>
      </p:sp>
      <p:sp>
        <p:nvSpPr>
          <p:cNvPr id="18" name="Shape 12"/>
          <p:cNvSpPr/>
          <p:nvPr/>
        </p:nvSpPr>
        <p:spPr>
          <a:xfrm>
            <a:off x="6693575" y="5977652"/>
            <a:ext cx="7086362" cy="15240"/>
          </a:xfrm>
          <a:prstGeom prst="roundRect">
            <a:avLst>
              <a:gd name="adj" fmla="val 223256"/>
            </a:avLst>
          </a:prstGeom>
          <a:solidFill>
            <a:srgbClr val="3F3F44"/>
          </a:solidFill>
          <a:ln/>
        </p:spPr>
      </p:sp>
      <p:pic>
        <p:nvPicPr>
          <p:cNvPr id="19" name="Image 4" descr="preencoded.png"/>
          <p:cNvPicPr>
            <a:picLocks noChangeAspect="1"/>
          </p:cNvPicPr>
          <p:nvPr/>
        </p:nvPicPr>
        <p:blipFill>
          <a:blip r:embed="rId9"/>
          <a:stretch>
            <a:fillRect/>
          </a:stretch>
        </p:blipFill>
        <p:spPr>
          <a:xfrm>
            <a:off x="826294" y="6021229"/>
            <a:ext cx="6456164" cy="807958"/>
          </a:xfrm>
          <a:prstGeom prst="rect">
            <a:avLst/>
          </a:prstGeom>
        </p:spPr>
      </p:pic>
      <p:sp>
        <p:nvSpPr>
          <p:cNvPr id="20" name="Text 13"/>
          <p:cNvSpPr/>
          <p:nvPr/>
        </p:nvSpPr>
        <p:spPr>
          <a:xfrm>
            <a:off x="3965019" y="6198394"/>
            <a:ext cx="178594"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5</a:t>
            </a:r>
            <a:endParaRPr lang="en-US" sz="2200" dirty="0"/>
          </a:p>
        </p:txBody>
      </p:sp>
      <p:sp>
        <p:nvSpPr>
          <p:cNvPr id="21" name="Text 14"/>
          <p:cNvSpPr/>
          <p:nvPr/>
        </p:nvSpPr>
        <p:spPr>
          <a:xfrm>
            <a:off x="7509272" y="6248043"/>
            <a:ext cx="198417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Relationships</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8" name="Picture 17" descr="A hand holding a computer chip&#10;&#10;AI-generated content may be incorrect.">
            <a:extLst>
              <a:ext uri="{FF2B5EF4-FFF2-40B4-BE49-F238E27FC236}">
                <a16:creationId xmlns:a16="http://schemas.microsoft.com/office/drawing/2014/main" id="{6E0A5933-F968-3A50-3C26-A9043474992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7000"/>
                    </a14:imgEffect>
                  </a14:imgLayer>
                </a14:imgProps>
              </a:ext>
            </a:extLst>
          </a:blip>
          <a:stretch>
            <a:fillRect/>
          </a:stretch>
        </p:blipFill>
        <p:spPr>
          <a:xfrm>
            <a:off x="0" y="-1"/>
            <a:ext cx="14630400" cy="8229601"/>
          </a:xfrm>
          <a:prstGeom prst="rect">
            <a:avLst/>
          </a:prstGeom>
        </p:spPr>
      </p:pic>
      <p:sp>
        <p:nvSpPr>
          <p:cNvPr id="2" name="Text 0"/>
          <p:cNvSpPr/>
          <p:nvPr/>
        </p:nvSpPr>
        <p:spPr>
          <a:xfrm>
            <a:off x="793790" y="17475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Why AI Matters</a:t>
            </a:r>
            <a:endParaRPr lang="en-US" sz="4450" dirty="0"/>
          </a:p>
        </p:txBody>
      </p:sp>
      <p:sp>
        <p:nvSpPr>
          <p:cNvPr id="3" name="Shape 1"/>
          <p:cNvSpPr/>
          <p:nvPr/>
        </p:nvSpPr>
        <p:spPr>
          <a:xfrm>
            <a:off x="793790" y="2910007"/>
            <a:ext cx="1630323" cy="807958"/>
          </a:xfrm>
          <a:prstGeom prst="roundRect">
            <a:avLst>
              <a:gd name="adj" fmla="val 4211"/>
            </a:avLst>
          </a:prstGeom>
          <a:solidFill>
            <a:srgbClr val="26262B"/>
          </a:solidFill>
          <a:ln/>
        </p:spPr>
      </p:sp>
      <p:sp>
        <p:nvSpPr>
          <p:cNvPr id="4" name="Text 2"/>
          <p:cNvSpPr/>
          <p:nvPr/>
        </p:nvSpPr>
        <p:spPr>
          <a:xfrm>
            <a:off x="1020604" y="3087172"/>
            <a:ext cx="11989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5" name="Text 3"/>
          <p:cNvSpPr/>
          <p:nvPr/>
        </p:nvSpPr>
        <p:spPr>
          <a:xfrm>
            <a:off x="2650927" y="3136821"/>
            <a:ext cx="2612112"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Ubiquitous Future</a:t>
            </a:r>
            <a:endParaRPr lang="en-US" sz="2200" dirty="0"/>
          </a:p>
        </p:txBody>
      </p:sp>
      <p:sp>
        <p:nvSpPr>
          <p:cNvPr id="6" name="Shape 4"/>
          <p:cNvSpPr/>
          <p:nvPr/>
        </p:nvSpPr>
        <p:spPr>
          <a:xfrm>
            <a:off x="2537460" y="3702725"/>
            <a:ext cx="11185803" cy="15240"/>
          </a:xfrm>
          <a:prstGeom prst="roundRect">
            <a:avLst>
              <a:gd name="adj" fmla="val 223256"/>
            </a:avLst>
          </a:prstGeom>
          <a:solidFill>
            <a:srgbClr val="3F3F44"/>
          </a:solidFill>
          <a:ln/>
        </p:spPr>
      </p:sp>
      <p:sp>
        <p:nvSpPr>
          <p:cNvPr id="7" name="Shape 5"/>
          <p:cNvSpPr/>
          <p:nvPr/>
        </p:nvSpPr>
        <p:spPr>
          <a:xfrm>
            <a:off x="793790" y="3831312"/>
            <a:ext cx="3260646" cy="807958"/>
          </a:xfrm>
          <a:prstGeom prst="roundRect">
            <a:avLst>
              <a:gd name="adj" fmla="val 4211"/>
            </a:avLst>
          </a:prstGeom>
          <a:solidFill>
            <a:srgbClr val="26262B"/>
          </a:solidFill>
          <a:ln/>
        </p:spPr>
      </p:sp>
      <p:sp>
        <p:nvSpPr>
          <p:cNvPr id="8" name="Text 6"/>
          <p:cNvSpPr/>
          <p:nvPr/>
        </p:nvSpPr>
        <p:spPr>
          <a:xfrm>
            <a:off x="1020604" y="4008477"/>
            <a:ext cx="176570"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9" name="Text 7"/>
          <p:cNvSpPr/>
          <p:nvPr/>
        </p:nvSpPr>
        <p:spPr>
          <a:xfrm>
            <a:off x="4281249" y="4058126"/>
            <a:ext cx="254722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Understanding AI</a:t>
            </a:r>
            <a:endParaRPr lang="en-US" sz="2200" dirty="0"/>
          </a:p>
        </p:txBody>
      </p:sp>
      <p:sp>
        <p:nvSpPr>
          <p:cNvPr id="10" name="Shape 8"/>
          <p:cNvSpPr/>
          <p:nvPr/>
        </p:nvSpPr>
        <p:spPr>
          <a:xfrm>
            <a:off x="4167783" y="4624030"/>
            <a:ext cx="9555480" cy="15240"/>
          </a:xfrm>
          <a:prstGeom prst="roundRect">
            <a:avLst>
              <a:gd name="adj" fmla="val 223256"/>
            </a:avLst>
          </a:prstGeom>
          <a:solidFill>
            <a:srgbClr val="3F3F44"/>
          </a:solidFill>
          <a:ln/>
        </p:spPr>
      </p:sp>
      <p:sp>
        <p:nvSpPr>
          <p:cNvPr id="11" name="Shape 9"/>
          <p:cNvSpPr/>
          <p:nvPr/>
        </p:nvSpPr>
        <p:spPr>
          <a:xfrm>
            <a:off x="793790" y="4752618"/>
            <a:ext cx="4890968" cy="807958"/>
          </a:xfrm>
          <a:prstGeom prst="roundRect">
            <a:avLst>
              <a:gd name="adj" fmla="val 4211"/>
            </a:avLst>
          </a:prstGeom>
          <a:solidFill>
            <a:srgbClr val="26262B"/>
          </a:solidFill>
          <a:ln/>
        </p:spPr>
      </p:sp>
      <p:sp>
        <p:nvSpPr>
          <p:cNvPr id="12" name="Text 10"/>
          <p:cNvSpPr/>
          <p:nvPr/>
        </p:nvSpPr>
        <p:spPr>
          <a:xfrm>
            <a:off x="1020604" y="4929783"/>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3" name="Text 11"/>
          <p:cNvSpPr/>
          <p:nvPr/>
        </p:nvSpPr>
        <p:spPr>
          <a:xfrm>
            <a:off x="5911572" y="4979432"/>
            <a:ext cx="2543889"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Daily Interactions</a:t>
            </a:r>
            <a:endParaRPr lang="en-US" sz="2200" dirty="0"/>
          </a:p>
        </p:txBody>
      </p:sp>
      <p:sp>
        <p:nvSpPr>
          <p:cNvPr id="14" name="Shape 12"/>
          <p:cNvSpPr/>
          <p:nvPr/>
        </p:nvSpPr>
        <p:spPr>
          <a:xfrm>
            <a:off x="5798106" y="5545336"/>
            <a:ext cx="7925157" cy="15240"/>
          </a:xfrm>
          <a:prstGeom prst="roundRect">
            <a:avLst>
              <a:gd name="adj" fmla="val 223256"/>
            </a:avLst>
          </a:prstGeom>
          <a:solidFill>
            <a:srgbClr val="3F3F44"/>
          </a:solidFill>
          <a:ln/>
        </p:spPr>
      </p:sp>
      <p:sp>
        <p:nvSpPr>
          <p:cNvPr id="15" name="Shape 13"/>
          <p:cNvSpPr/>
          <p:nvPr/>
        </p:nvSpPr>
        <p:spPr>
          <a:xfrm>
            <a:off x="793790" y="5673923"/>
            <a:ext cx="6521410" cy="807958"/>
          </a:xfrm>
          <a:prstGeom prst="roundRect">
            <a:avLst>
              <a:gd name="adj" fmla="val 4211"/>
            </a:avLst>
          </a:prstGeom>
          <a:solidFill>
            <a:srgbClr val="26262B"/>
          </a:solidFill>
          <a:ln/>
        </p:spPr>
      </p:sp>
      <p:sp>
        <p:nvSpPr>
          <p:cNvPr id="16" name="Text 14"/>
          <p:cNvSpPr/>
          <p:nvPr/>
        </p:nvSpPr>
        <p:spPr>
          <a:xfrm>
            <a:off x="1020604" y="5851088"/>
            <a:ext cx="184785" cy="453509"/>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4</a:t>
            </a:r>
            <a:endParaRPr lang="en-US" sz="2200" dirty="0"/>
          </a:p>
        </p:txBody>
      </p:sp>
      <p:sp>
        <p:nvSpPr>
          <p:cNvPr id="17" name="Text 15"/>
          <p:cNvSpPr/>
          <p:nvPr/>
        </p:nvSpPr>
        <p:spPr>
          <a:xfrm>
            <a:off x="7542014" y="5900738"/>
            <a:ext cx="238089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Artemis Insights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256</Words>
  <Application>Microsoft Office PowerPoint</Application>
  <PresentationFormat>Custom</PresentationFormat>
  <Paragraphs>64</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Bauhaus 93</vt:lpstr>
      <vt:lpstr>Forte</vt:lpstr>
      <vt:lpstr>Sora Medium</vt:lpstr>
      <vt:lpstr>Arial</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Sohaib Ahmad</cp:lastModifiedBy>
  <cp:revision>3</cp:revision>
  <dcterms:created xsi:type="dcterms:W3CDTF">2024-12-19T16:28:01Z</dcterms:created>
  <dcterms:modified xsi:type="dcterms:W3CDTF">2024-12-19T16:45:12Z</dcterms:modified>
</cp:coreProperties>
</file>